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48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243335"/>
          </a:xfrm>
        </p:spPr>
        <p:txBody>
          <a:bodyPr/>
          <a:lstStyle/>
          <a:p>
            <a:r>
              <a:rPr lang="ru-RU" sz="2800" b="1" dirty="0" smtClean="0">
                <a:effectLst/>
              </a:rPr>
              <a:t>Инновационные высокотехнологичные программы укрепления здоровья населения Северо-Восточного региона РФ</a:t>
            </a:r>
            <a:endParaRPr lang="ru-RU" sz="2800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971600" y="3212976"/>
            <a:ext cx="7056784" cy="165618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smtClean="0"/>
              <a:t>Отчет о деятельности Научно-образовательного центра за 2008-2012 </a:t>
            </a:r>
            <a:r>
              <a:rPr lang="ru-RU" b="1" dirty="0" err="1" smtClean="0"/>
              <a:t>гг</a:t>
            </a:r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Научный руководитель:</a:t>
            </a:r>
          </a:p>
          <a:p>
            <a:r>
              <a:rPr lang="ru-RU" b="1" dirty="0" smtClean="0"/>
              <a:t>Д.м.н., профессор, зам. директора МИ по НР</a:t>
            </a:r>
          </a:p>
          <a:p>
            <a:r>
              <a:rPr lang="ru-RU" b="1" dirty="0" err="1" smtClean="0"/>
              <a:t>Пальшин</a:t>
            </a:r>
            <a:r>
              <a:rPr lang="ru-RU" b="1" dirty="0" smtClean="0"/>
              <a:t> Г.А.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4448343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4076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 smtClean="0"/>
              <a:t>Показатели по формированию материально-технической базы НОЦ для обеспечения образовательного процесса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Учебно-научные лаборатории: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Учебно-научная микробиологическая лаборатория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Учебно-научная лаборатория остеопороза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Базы практик: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Микробиологическая лаборатория является базой для студентов специальности «Медико-профилактическое дело»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Системы электронного обучения:</a:t>
            </a:r>
          </a:p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Фантомы в </a:t>
            </a:r>
            <a:r>
              <a:rPr lang="ru-RU" dirty="0" err="1" smtClean="0">
                <a:solidFill>
                  <a:schemeClr val="tx1"/>
                </a:solidFill>
                <a:latin typeface="+mn-lt"/>
              </a:rPr>
              <a:t>симуляционном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 центре для отработки навыков по травматологии и ортопедии; внутренним болезням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004650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 smtClean="0"/>
              <a:t>Преподаватели СВФУ, участвующие в деятельности НОЦ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227515236"/>
              </p:ext>
            </p:extLst>
          </p:nvPr>
        </p:nvGraphicFramePr>
        <p:xfrm>
          <a:off x="457200" y="1125538"/>
          <a:ext cx="8229600" cy="48574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ФИО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Ученая степень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Ученое звание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Пальшин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Геннадий Анатольевич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д-р мед. наук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профессор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Ахременко Яна Александровна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канд. мед. наук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доцент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Петрова Милана Николаевна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канд. мед. наук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доцент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Епанов Виктор Владимирович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канд. мед. наук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доцент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Слепцов Александр Порфирьевич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канд. мед. наук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доцент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Епанова Анастасия Александровна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канд. мед. наук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Тарасова (Дегтярева) Лидия Андреевна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канд. мед. наук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Федоров Тимур Станиславович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538800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/>
              <a:t>Результативность научной деятельности.</a:t>
            </a:r>
            <a:br>
              <a:rPr lang="ru-RU" sz="2400" dirty="0" smtClean="0"/>
            </a:br>
            <a:r>
              <a:rPr lang="ru-RU" sz="2400" dirty="0" smtClean="0"/>
              <a:t>Проведение НИР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59540066"/>
              </p:ext>
            </p:extLst>
          </p:nvPr>
        </p:nvGraphicFramePr>
        <p:xfrm>
          <a:off x="457200" y="1600200"/>
          <a:ext cx="8229600" cy="4770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3819872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Годы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Уровень</a:t>
                      </a:r>
                      <a:r>
                        <a:rPr lang="ru-RU" baseline="0" dirty="0" smtClean="0"/>
                        <a:t> финансирования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Сумма , </a:t>
                      </a:r>
                      <a:r>
                        <a:rPr lang="ru-RU" dirty="0" err="1" smtClean="0"/>
                        <a:t>руб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Бюджет РС(Я)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10.897.371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Бюджет РС(Я)</a:t>
                      </a:r>
                    </a:p>
                    <a:p>
                      <a:r>
                        <a:rPr lang="ru-RU" dirty="0" smtClean="0"/>
                        <a:t>Федеральный</a:t>
                      </a:r>
                      <a:r>
                        <a:rPr lang="ru-RU" baseline="0" dirty="0" smtClean="0"/>
                        <a:t> бюджет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6.946.350</a:t>
                      </a:r>
                    </a:p>
                    <a:p>
                      <a:pPr algn="ctr"/>
                      <a:r>
                        <a:rPr lang="ru-RU" dirty="0" smtClean="0"/>
                        <a:t>1.300.000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Бюджет РС(Я)</a:t>
                      </a:r>
                    </a:p>
                    <a:p>
                      <a:r>
                        <a:rPr lang="ru-RU" dirty="0" smtClean="0"/>
                        <a:t>Федеральный</a:t>
                      </a:r>
                      <a:r>
                        <a:rPr lang="ru-RU" baseline="0" dirty="0" smtClean="0"/>
                        <a:t> бюджет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СВФУ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</a:p>
                    <a:p>
                      <a:pPr algn="ctr"/>
                      <a:r>
                        <a:rPr lang="ru-RU" dirty="0" smtClean="0"/>
                        <a:t>300.000</a:t>
                      </a:r>
                    </a:p>
                    <a:p>
                      <a:pPr algn="ctr"/>
                      <a:r>
                        <a:rPr lang="ru-RU" dirty="0" smtClean="0"/>
                        <a:t>100.000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Бюджет РС(Я)</a:t>
                      </a:r>
                    </a:p>
                    <a:p>
                      <a:r>
                        <a:rPr lang="ru-RU" dirty="0" smtClean="0"/>
                        <a:t>Федеральный</a:t>
                      </a:r>
                      <a:r>
                        <a:rPr lang="ru-RU" baseline="0" dirty="0" smtClean="0"/>
                        <a:t> бюджет</a:t>
                      </a:r>
                      <a:endParaRPr lang="ru-RU" dirty="0" smtClean="0"/>
                    </a:p>
                    <a:p>
                      <a:r>
                        <a:rPr lang="ru-RU" dirty="0" smtClean="0"/>
                        <a:t>СВФУ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80.000</a:t>
                      </a:r>
                    </a:p>
                    <a:p>
                      <a:pPr algn="ctr"/>
                      <a:r>
                        <a:rPr lang="ru-RU" dirty="0" smtClean="0"/>
                        <a:t>300.000</a:t>
                      </a:r>
                    </a:p>
                    <a:p>
                      <a:pPr algn="ctr"/>
                      <a:r>
                        <a:rPr lang="ru-RU" dirty="0" smtClean="0"/>
                        <a:t>751.000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Бюджет РС(Я)</a:t>
                      </a:r>
                    </a:p>
                    <a:p>
                      <a:r>
                        <a:rPr lang="ru-RU" dirty="0" smtClean="0"/>
                        <a:t>Федеральный</a:t>
                      </a:r>
                      <a:r>
                        <a:rPr lang="ru-RU" baseline="0" dirty="0" smtClean="0"/>
                        <a:t> бюджет</a:t>
                      </a:r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260.000</a:t>
                      </a:r>
                    </a:p>
                    <a:p>
                      <a:pPr algn="ctr"/>
                      <a:r>
                        <a:rPr lang="ru-RU" dirty="0" smtClean="0"/>
                        <a:t>1.300.000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22.234.721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52039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sz="2400" dirty="0" smtClean="0"/>
              <a:t>Защиты кандидатских диссертаций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48436776"/>
              </p:ext>
            </p:extLst>
          </p:nvPr>
        </p:nvGraphicFramePr>
        <p:xfrm>
          <a:off x="457200" y="1196975"/>
          <a:ext cx="8229600" cy="516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6488"/>
                <a:gridCol w="1800200"/>
                <a:gridCol w="3065512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Годы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ФИО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Тема диссертации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Специальность 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2009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Васильев С.П.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Малоинвазивный способ лечения переломов шейки лучевой кости спицей с изогнутым концом у детей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14.00.22 – травматология и ортопедия (Якутск)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2010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Епанова</a:t>
                      </a:r>
                      <a:r>
                        <a:rPr lang="ru-RU" sz="1400" dirty="0" smtClean="0"/>
                        <a:t> А.А.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Комплексная лучевая диагностика аневризм и сосудистых </a:t>
                      </a:r>
                      <a:r>
                        <a:rPr lang="ru-RU" sz="14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мальформаций</a:t>
                      </a:r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головного мозга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14.01.13 – лучевая диагностика и лучевая терапия (Москва, ММА)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Дегтярева Л.А.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Разработка метода экспресс-диагностики  перинатальных инфекций на основе количественной оценки содержания ДНК бактерий, колонизирующих организм плода и новорожденного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14.03.10 – клиническая лабораторная диагностика и  03.02.03 – микробиология (Москва, РГМУ)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2012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err="1" smtClean="0"/>
                        <a:t>Баннаев</a:t>
                      </a:r>
                      <a:r>
                        <a:rPr lang="ru-RU" sz="1400" dirty="0" smtClean="0"/>
                        <a:t> И.Ф.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Особенности течения и лечения артериальной гипертензии у пациентов с осложненным системным остеопорозом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14.01.04 – внутренние болезни</a:t>
                      </a:r>
                      <a:endParaRPr lang="ru-R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Всего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4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378489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sz="2400" dirty="0" smtClean="0"/>
              <a:t>Издание научных монографий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94587076"/>
              </p:ext>
            </p:extLst>
          </p:nvPr>
        </p:nvGraphicFramePr>
        <p:xfrm>
          <a:off x="457200" y="1600200"/>
          <a:ext cx="8229600" cy="33152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94520"/>
                <a:gridCol w="389188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Годы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Выходные данные монографии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Авторы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Диагностика и лечение доброкачественных опухолей и опухолеподобных заболеваний костей. - Новосибирск: Наука, 2008. – 112 с.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Пальшин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Г.А., Марков П.В. и др.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Комплексная лучевая диагностика аневризм и сосудистых мальформаций головного мозга - Якутск: Издательско-полиграфический комплекс СВФУ, 2011.– 138 с.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Епанова</a:t>
                      </a: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А.А.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Колонизационная резистентность организма человека в норме и при патологии – Новосибирск: Сибирская издательская фирма «Наука», 2012. – 116 с.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Ахременко Я.А., Красноженов Е.П.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52071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59228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Статьи, изданные в журналах ВАК и зарубежных изданиях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Средневзвешенный </a:t>
            </a:r>
            <a:r>
              <a:rPr lang="ru-RU" sz="2400" dirty="0" err="1" smtClean="0"/>
              <a:t>импакт</a:t>
            </a:r>
            <a:r>
              <a:rPr lang="ru-RU" sz="2400" dirty="0" smtClean="0"/>
              <a:t>-фактор журналов, в которых были опубликованы статьи – 0,19</a:t>
            </a:r>
            <a:br>
              <a:rPr lang="ru-RU" sz="2400" dirty="0" smtClean="0"/>
            </a:br>
            <a:r>
              <a:rPr lang="ru-RU" sz="2400" dirty="0" smtClean="0"/>
              <a:t>Средний индекс цитирования участников НОЦ – 0,2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/>
              <a:t/>
            </a:r>
            <a:br>
              <a:rPr lang="ru-RU" sz="2400" dirty="0"/>
            </a:b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941816"/>
              </p:ext>
            </p:extLst>
          </p:nvPr>
        </p:nvGraphicFramePr>
        <p:xfrm>
          <a:off x="539552" y="2708920"/>
          <a:ext cx="822960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49547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Годы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 статей в журналах ВАК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Кол-во статей в зарубежных изданиях</a:t>
                      </a:r>
                      <a:endParaRPr lang="ru-RU" dirty="0"/>
                    </a:p>
                  </a:txBody>
                  <a:tcPr/>
                </a:tc>
              </a:tr>
              <a:tr h="2870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2870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2009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2870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-</a:t>
                      </a:r>
                      <a:endParaRPr lang="ru-RU" dirty="0"/>
                    </a:p>
                  </a:txBody>
                  <a:tcPr/>
                </a:tc>
              </a:tr>
              <a:tr h="2870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2870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</a:t>
                      </a:r>
                      <a:endParaRPr lang="ru-RU" dirty="0"/>
                    </a:p>
                  </a:txBody>
                  <a:tcPr/>
                </a:tc>
              </a:tr>
              <a:tr h="287061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Всего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5900526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</p:spPr>
        <p:txBody>
          <a:bodyPr/>
          <a:lstStyle/>
          <a:p>
            <a:r>
              <a:rPr lang="ru-RU" sz="2400" dirty="0" smtClean="0"/>
              <a:t>Наличие </a:t>
            </a:r>
            <a:r>
              <a:rPr lang="ru-RU" sz="2400" dirty="0" err="1" smtClean="0"/>
              <a:t>охраноспособных</a:t>
            </a:r>
            <a:r>
              <a:rPr lang="ru-RU" sz="2400" dirty="0" smtClean="0"/>
              <a:t> разработок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371625187"/>
              </p:ext>
            </p:extLst>
          </p:nvPr>
        </p:nvGraphicFramePr>
        <p:xfrm>
          <a:off x="457200" y="1125538"/>
          <a:ext cx="8229600" cy="51876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Годы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Авторы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Номер патента, свидетельства, название объекта интеллектуальной собственности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Пальшин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Г.А., Васильев С.П.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 лечения переломов шейки лучевой кости // Патент РФ №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Ахременко Я.А., Ахременко А.К., Пальшин Г.А.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 получения сухого оленьего молока, обогащенного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бифидобактериями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// НХ </a:t>
                      </a:r>
                      <a:r>
                        <a:rPr lang="ru-RU" sz="1200" dirty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1052-ОД от 28.12.2011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Петрова М.Н., Ахременко Я.А.,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Пальшин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Г.А.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Пробиотический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творог, обогащенный кальцием// НХ </a:t>
                      </a:r>
                      <a:r>
                        <a:rPr lang="ru-RU" sz="1200" dirty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1052-ОД от 28.12.2011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Ахременко Я.А., Петрова М.Н., Пальшин Г.А.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Ацидофильная паста для приготовления кефира в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домашних условиях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// НХ </a:t>
                      </a:r>
                      <a:r>
                        <a:rPr lang="ru-RU" sz="1200" dirty="0">
                          <a:effectLst/>
                          <a:latin typeface="TimesNewRomanPSMT"/>
                          <a:ea typeface="Calibri"/>
                          <a:cs typeface="TimesNewRomanPSMT"/>
                        </a:rPr>
                        <a:t>1052-ОД от 28.12.2011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Дегтярева Л.А.</a:t>
                      </a:r>
                      <a:r>
                        <a:rPr lang="ru-RU" sz="120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Володин Н.Н., Кафарская Л.И., Шкопров А.Н., Хохлова Е.В., Кулагина Е.В., Ефимов Б.А.</a:t>
                      </a:r>
                      <a:endParaRPr lang="ru-RU" sz="12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Тест система для количественного определения </a:t>
                      </a:r>
                      <a:r>
                        <a:rPr lang="en-US" sz="1200" i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Streptococcus </a:t>
                      </a:r>
                      <a:r>
                        <a:rPr lang="en-US" sz="1200" i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agalactiae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 биологическом материале // Патент РФ № №2435853 от 10.11.2011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Ахременко Я.А.,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Пальшин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Г.А.,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Епанов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В.В.,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Троев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И.П.,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Комзин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К.В.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Способ приготовления </a:t>
                      </a:r>
                      <a:r>
                        <a:rPr lang="ru-RU" sz="12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пробиотика</a:t>
                      </a:r>
                      <a:r>
                        <a:rPr lang="ru-RU" sz="12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// Патент РФ № 2435423 от 10.12.2011 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Всего – 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Подано 2 заявки</a:t>
                      </a:r>
                      <a:r>
                        <a:rPr lang="ru-RU" sz="1200" baseline="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на Патент РФ</a:t>
                      </a:r>
                      <a:endParaRPr lang="ru-RU" sz="12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64393217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sz="2400" dirty="0" smtClean="0"/>
              <a:t>Аспирантура</a:t>
            </a:r>
            <a:endParaRPr lang="ru-RU" sz="2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096625494"/>
              </p:ext>
            </p:extLst>
          </p:nvPr>
        </p:nvGraphicFramePr>
        <p:xfrm>
          <a:off x="457200" y="1196975"/>
          <a:ext cx="8229600" cy="3165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6528"/>
                <a:gridCol w="2448272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Годы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Количество аспирантов/докторантов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ФИО аспирантов, защитивших диссертации в срок / научный руководитель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2009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Васильев С.П. /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Пальшин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Г.А.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Дегтярева Л.А. / 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Кафарская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Л.И. (РГМУ)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Епанова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А.А. / (ММА им. Сеченова)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2012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3/0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Баннаев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И.Ф./</a:t>
                      </a:r>
                      <a:r>
                        <a:rPr lang="ru-RU" sz="1600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Пальшина</a:t>
                      </a:r>
                      <a:r>
                        <a:rPr lang="ru-RU" sz="16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А.М.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685893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Благодарим за внимание!</a:t>
            </a:r>
            <a:endParaRPr lang="ru-RU" dirty="0"/>
          </a:p>
        </p:txBody>
      </p:sp>
      <p:sp>
        <p:nvSpPr>
          <p:cNvPr id="5" name="Рисунок 4"/>
          <p:cNvSpPr>
            <a:spLocks noGrp="1"/>
          </p:cNvSpPr>
          <p:nvPr>
            <p:ph type="pic" idx="1"/>
          </p:nvPr>
        </p:nvSpPr>
        <p:spPr>
          <a:xfrm>
            <a:off x="1508126" y="2204864"/>
            <a:ext cx="6054724" cy="3479180"/>
          </a:xfrm>
        </p:spPr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81125" y="1340768"/>
            <a:ext cx="6381750" cy="1352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105400" y="4097821"/>
            <a:ext cx="122872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83768" y="3916660"/>
            <a:ext cx="14287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2693318"/>
            <a:ext cx="1584176" cy="2103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34125" y="2693317"/>
            <a:ext cx="1428750" cy="2371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12431" y="4620268"/>
            <a:ext cx="14287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35896" y="4797152"/>
            <a:ext cx="1584176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2693318"/>
            <a:ext cx="1428750" cy="1934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59632" y="4627421"/>
            <a:ext cx="142875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53268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0"/>
          </a:xfrm>
        </p:spPr>
        <p:txBody>
          <a:bodyPr/>
          <a:lstStyle/>
          <a:p>
            <a:r>
              <a:rPr lang="ru-RU" sz="2400" b="1" dirty="0">
                <a:effectLst/>
              </a:rPr>
              <a:t>Цель НОЦ:</a:t>
            </a:r>
            <a:r>
              <a:rPr lang="ru-RU" sz="2400" dirty="0">
                <a:effectLst/>
              </a:rPr>
              <a:t> </a:t>
            </a:r>
            <a:endParaRPr lang="ru-RU" sz="24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tx1"/>
                </a:solidFill>
                <a:latin typeface="+mn-lt"/>
              </a:rPr>
              <a:t>проведение фундаментальных, поисковых и прикладных научных исследований, направленных на решение актуальных проблем медицинской, биологической, фармацевтической науки и здравоохранения, создание инновационной стратегии и инфраструктуры научно-исследовательской деятельности. Внедрение в образовательный и лечебный процесс передовых инновационных методик и технологий диагностики, мониторинга,  лечения и профилактики основных заболеваний у жителей Севера.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9285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835496"/>
          </a:xfrm>
        </p:spPr>
        <p:txBody>
          <a:bodyPr/>
          <a:lstStyle/>
          <a:p>
            <a:r>
              <a:rPr lang="ru-RU" sz="2400" b="1" dirty="0">
                <a:effectLst/>
              </a:rPr>
              <a:t>Задачи НОЦ:</a:t>
            </a:r>
            <a:r>
              <a:rPr lang="ru-RU" sz="2400" dirty="0">
                <a:effectLst/>
              </a:rPr>
              <a:t/>
            </a:r>
            <a:br>
              <a:rPr lang="ru-RU" sz="2400" dirty="0">
                <a:effectLst/>
              </a:rPr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Планирование и организация научно-исследовательских работ в области клинической и лабораторной медицины с привлечением профессорско-преподавательского состава и студентов к выполнению работ.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Разработка и внедрение в практику современных подходов в диагностике, лечении и профилактике нарушений микробного, иммунного и метаболического статусов населения Северо-Восточного региона РФ.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Разработка инновационных высокотехнологичных методов для диагностики, мониторинга,  лечения и профилактики основных заболеваний у жителей Севера.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Разработка и внедрение в производство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пробиотических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продуктов функционального питания. </a:t>
            </a:r>
          </a:p>
          <a:p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4538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Разработка инновационных образовательных программ, проектов и учебно-методических комплексов в области медицинской науки для студентов и практического здравоохранения.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Внедрение в образовательный процесс результатов научных исследований и экспериментальных разработок.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Организация научно-практических конференций, семинаров, совещаний, консультаций по вопросам инноваций в медицине на современном этапе.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Содействие в подготовке и повышении квалификации научно-педагогических и врачебных кадров.</a:t>
            </a: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Приобщение студентов, аспирантов и молодых специалистов к научно-исследовательской и научно-практической деятельности, к применению современных медицинских технологий.</a:t>
            </a:r>
          </a:p>
          <a:p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13771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sz="2400" dirty="0" smtClean="0"/>
              <a:t>Результативность учебной деятельности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chemeClr val="tx1"/>
                </a:solidFill>
                <a:latin typeface="+mn-lt"/>
              </a:rPr>
              <a:t>Учебная деятельность осуществляется на кафедрах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общей хирургии, травматологии, ортопедии и военно-экстремальной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медицины; гистологии и микробиологии; пропедевтической и факультетской терапии; госпитальной терапии и госпитальной хирургии. Обучаются студенты всех специальностей с 1 по 6 курсы: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06.01.01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– Лечебное дело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06.01.03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– Педиатрия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06.02.01 – Стоматология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06.03.01 - Фармация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06.01.05 – Медико-профилактическое дело</a:t>
            </a:r>
          </a:p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06.05.00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– Сестринское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дело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018663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73201717"/>
              </p:ext>
            </p:extLst>
          </p:nvPr>
        </p:nvGraphicFramePr>
        <p:xfrm>
          <a:off x="214281" y="357165"/>
          <a:ext cx="8715438" cy="63579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5146"/>
                <a:gridCol w="2905146"/>
                <a:gridCol w="2905146"/>
              </a:tblGrid>
              <a:tr h="849265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Наименование показателя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факт</a:t>
                      </a:r>
                      <a:endParaRPr lang="ru-RU" dirty="0"/>
                    </a:p>
                  </a:txBody>
                  <a:tcPr/>
                </a:tc>
              </a:tr>
              <a:tr h="849265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разработанных</a:t>
                      </a:r>
                      <a:r>
                        <a:rPr lang="ru-RU" baseline="0" dirty="0" smtClean="0"/>
                        <a:t> и утвержденных ООП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12</a:t>
                      </a:r>
                      <a:endParaRPr lang="ru-RU" dirty="0"/>
                    </a:p>
                  </a:txBody>
                  <a:tcPr/>
                </a:tc>
              </a:tr>
              <a:tr h="849265">
                <a:tc>
                  <a:txBody>
                    <a:bodyPr/>
                    <a:lstStyle/>
                    <a:p>
                      <a:r>
                        <a:rPr lang="ru-RU" dirty="0" smtClean="0"/>
                        <a:t>Кол-во разработанных и утвержденных РПД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  <a:tr h="84926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Кол-во разработанных и утвержденных УМКД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30</a:t>
                      </a:r>
                      <a:endParaRPr lang="ru-RU" dirty="0"/>
                    </a:p>
                  </a:txBody>
                  <a:tcPr/>
                </a:tc>
              </a:tr>
              <a:tr h="122685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Кол-во разработанных и утвержденных программ практик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</a:t>
                      </a:r>
                      <a:endParaRPr lang="ru-RU" dirty="0"/>
                    </a:p>
                  </a:txBody>
                  <a:tcPr/>
                </a:tc>
              </a:tr>
              <a:tr h="124203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Кол-во разработанных и утвержденных программ НИРС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5</a:t>
                      </a:r>
                      <a:endParaRPr lang="ru-RU" dirty="0"/>
                    </a:p>
                  </a:txBody>
                  <a:tcPr/>
                </a:tc>
              </a:tr>
              <a:tr h="49203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82318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4704"/>
          </a:xfrm>
        </p:spPr>
        <p:txBody>
          <a:bodyPr/>
          <a:lstStyle/>
          <a:p>
            <a:r>
              <a:rPr lang="ru-RU" sz="2400" dirty="0" smtClean="0"/>
              <a:t>Учебные пособия – 5 (2 – в печати)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68863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err="1"/>
              <a:t>Пальшин</a:t>
            </a:r>
            <a:r>
              <a:rPr lang="ru-RU" b="1" dirty="0"/>
              <a:t> Г.А., </a:t>
            </a:r>
            <a:r>
              <a:rPr lang="ru-RU" b="1" dirty="0" err="1"/>
              <a:t>Епанов</a:t>
            </a:r>
            <a:r>
              <a:rPr lang="ru-RU" b="1" dirty="0"/>
              <a:t> В.В. </a:t>
            </a:r>
            <a:r>
              <a:rPr lang="ru-RU" dirty="0"/>
              <a:t>Медицинская карта стационарного больного по травматологии и ортопедии. Методические указания. - Якутск: Издательско-</a:t>
            </a:r>
            <a:r>
              <a:rPr lang="ru-RU" dirty="0" err="1"/>
              <a:t>полиграфичекий</a:t>
            </a:r>
            <a:r>
              <a:rPr lang="ru-RU" dirty="0"/>
              <a:t> комплекс СВФУ, 2011.- 25 с.</a:t>
            </a:r>
          </a:p>
          <a:p>
            <a:r>
              <a:rPr lang="ru-RU" b="1" dirty="0"/>
              <a:t>Федоров Т.С., </a:t>
            </a:r>
            <a:r>
              <a:rPr lang="ru-RU" dirty="0" smtClean="0"/>
              <a:t>Костромин </a:t>
            </a:r>
            <a:r>
              <a:rPr lang="ru-RU" dirty="0"/>
              <a:t>Ю.Б. «Медицинские средства профилактики оказания помощи, лечения пораженных отравляющими веществами, сильнодействующими ядовитыми веществами и ионизирующими излучениями». Методические рекомендации. / Якут. гос. ун-т им. М.К. </a:t>
            </a:r>
            <a:r>
              <a:rPr lang="ru-RU" dirty="0" err="1"/>
              <a:t>Аммосова</a:t>
            </a:r>
            <a:r>
              <a:rPr lang="ru-RU" dirty="0"/>
              <a:t>. Мед. институт. Якутск: Изд-во ЯГУ, 2010.</a:t>
            </a:r>
          </a:p>
          <a:p>
            <a:r>
              <a:rPr lang="ru-RU" b="1" dirty="0"/>
              <a:t>Федоров Т.С., </a:t>
            </a:r>
            <a:r>
              <a:rPr lang="ru-RU" dirty="0" smtClean="0"/>
              <a:t>Костромин </a:t>
            </a:r>
            <a:r>
              <a:rPr lang="ru-RU" dirty="0"/>
              <a:t>Ю.Б., </a:t>
            </a:r>
            <a:r>
              <a:rPr lang="ru-RU" b="1" dirty="0" err="1" smtClean="0"/>
              <a:t>Пальшин</a:t>
            </a:r>
            <a:r>
              <a:rPr lang="ru-RU" b="1" dirty="0" smtClean="0"/>
              <a:t> Г.А</a:t>
            </a:r>
            <a:r>
              <a:rPr lang="ru-RU" b="1" dirty="0"/>
              <a:t>.</a:t>
            </a:r>
            <a:r>
              <a:rPr lang="ru-RU" dirty="0"/>
              <a:t> «Организация работы этапов медицинской эвакуации, Ядовитые технические жидкости и медико-тактическая характеристика очагов поражения ядовитым оружием». Учебное пособие. / СВФУ М.К. </a:t>
            </a:r>
            <a:r>
              <a:rPr lang="ru-RU" dirty="0" err="1"/>
              <a:t>Аммосова</a:t>
            </a:r>
            <a:r>
              <a:rPr lang="ru-RU" dirty="0"/>
              <a:t>. Мед. институт. Якутск: Изд-во ООО «</a:t>
            </a:r>
            <a:r>
              <a:rPr lang="ru-RU" dirty="0" err="1"/>
              <a:t>Принт</a:t>
            </a:r>
            <a:r>
              <a:rPr lang="ru-RU" dirty="0"/>
              <a:t> Сервис». </a:t>
            </a:r>
            <a:r>
              <a:rPr lang="en-US" dirty="0"/>
              <a:t>117</a:t>
            </a:r>
            <a:r>
              <a:rPr lang="ru-RU" dirty="0"/>
              <a:t>с. 2011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Ахременко Я.А. </a:t>
            </a:r>
            <a:r>
              <a:rPr lang="ru-RU" dirty="0" smtClean="0"/>
              <a:t>Микробиология полости рта. /</a:t>
            </a:r>
            <a:r>
              <a:rPr lang="ru-RU" dirty="0"/>
              <a:t>Учебное пособие. Издательство ЯГУ, - Якутск, 2008. – 90 с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Ахременко Я.А., </a:t>
            </a:r>
            <a:r>
              <a:rPr lang="ru-RU" dirty="0" err="1" smtClean="0"/>
              <a:t>Иларова</a:t>
            </a:r>
            <a:r>
              <a:rPr lang="ru-RU" dirty="0" smtClean="0"/>
              <a:t> В.И. Основы клинической микробиологии / Учебное </a:t>
            </a:r>
            <a:r>
              <a:rPr lang="ru-RU" dirty="0"/>
              <a:t>пособие. Якутск: Издательский дом СВФУ, 2012. – 93 с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10986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792088"/>
          </a:xfrm>
        </p:spPr>
        <p:txBody>
          <a:bodyPr/>
          <a:lstStyle/>
          <a:p>
            <a:r>
              <a:rPr lang="ru-RU" sz="2800" dirty="0" smtClean="0"/>
              <a:t>ЭОР - 2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/>
          <a:lstStyle/>
          <a:p>
            <a:r>
              <a:rPr lang="ru-RU" dirty="0" smtClean="0">
                <a:solidFill>
                  <a:schemeClr val="tx1"/>
                </a:solidFill>
                <a:latin typeface="+mn-lt"/>
              </a:rPr>
              <a:t>Тесты по травматологии и ортопедии</a:t>
            </a:r>
          </a:p>
          <a:p>
            <a:r>
              <a:rPr lang="ru-RU" dirty="0">
                <a:solidFill>
                  <a:schemeClr val="tx1"/>
                </a:solidFill>
                <a:latin typeface="+mn-lt"/>
              </a:rPr>
              <a:t>Схема истории болезни (электронное пособие). Электронное издание зарегистрировано в ФГУП НТЦ «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Информрегистр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»,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№ 0321002676 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- 2010. Утверждено НМС МИ СВФУ. 14,5 </a:t>
            </a:r>
            <a:r>
              <a:rPr lang="en-US" dirty="0">
                <a:solidFill>
                  <a:schemeClr val="tx1"/>
                </a:solidFill>
                <a:latin typeface="+mn-lt"/>
              </a:rPr>
              <a:t>Mb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.</a:t>
            </a:r>
          </a:p>
          <a:p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634873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-17756"/>
            <a:ext cx="8208912" cy="1286515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Учебно-методическое обеспечение курсов повышения квалификации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/>
          </a:bodyPr>
          <a:lstStyle/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Тематического усовершенствования на рабочем месте для врачей-хирургов «Травматология и ортопедия» 144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часа</a:t>
            </a:r>
            <a:endParaRPr lang="ru-RU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Тематического усовершенствования на рабочем месте для врачей-хирургов «Травматология и ортопедия» 72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часа</a:t>
            </a:r>
            <a:endParaRPr lang="ru-RU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 Тематического усовершенствования на рабочем месте для врачей-хирургов «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Артроскопическая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хирургия» 72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часа</a:t>
            </a:r>
            <a:endParaRPr lang="ru-RU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 Тематического усовершенствования на рабочем месте для врачей-хирургов «Методы интрамедуллярного остеосинтеза» 72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часа</a:t>
            </a:r>
            <a:endParaRPr lang="ru-RU" dirty="0">
              <a:solidFill>
                <a:schemeClr val="tx1"/>
              </a:solidFill>
              <a:latin typeface="+mn-lt"/>
            </a:endParaRPr>
          </a:p>
          <a:p>
            <a:pPr lvl="0"/>
            <a:r>
              <a:rPr lang="ru-RU" dirty="0">
                <a:solidFill>
                  <a:schemeClr val="tx1"/>
                </a:solidFill>
                <a:latin typeface="+mn-lt"/>
              </a:rPr>
              <a:t> Тематического усовершенствования на рабочем месте для врачей-хирургов «Методы </a:t>
            </a:r>
            <a:r>
              <a:rPr lang="ru-RU" dirty="0" err="1">
                <a:solidFill>
                  <a:schemeClr val="tx1"/>
                </a:solidFill>
                <a:latin typeface="+mn-lt"/>
              </a:rPr>
              <a:t>чрезкостного</a:t>
            </a:r>
            <a:r>
              <a:rPr lang="ru-RU" dirty="0">
                <a:solidFill>
                  <a:schemeClr val="tx1"/>
                </a:solidFill>
                <a:latin typeface="+mn-lt"/>
              </a:rPr>
              <a:t> остеосинтеза» 72 </a:t>
            </a:r>
            <a:r>
              <a:rPr lang="ru-RU" dirty="0" smtClean="0">
                <a:solidFill>
                  <a:schemeClr val="tx1"/>
                </a:solidFill>
                <a:latin typeface="+mn-lt"/>
              </a:rPr>
              <a:t>часа</a:t>
            </a:r>
            <a:endParaRPr lang="ru-RU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23565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204</TotalTime>
  <Words>1284</Words>
  <Application>Microsoft Office PowerPoint</Application>
  <PresentationFormat>Экран (4:3)</PresentationFormat>
  <Paragraphs>233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Исполнительная</vt:lpstr>
      <vt:lpstr>Инновационные высокотехнологичные программы укрепления здоровья населения Северо-Восточного региона РФ</vt:lpstr>
      <vt:lpstr>Цель НОЦ: </vt:lpstr>
      <vt:lpstr>Задачи НОЦ: </vt:lpstr>
      <vt:lpstr>Слайд 4</vt:lpstr>
      <vt:lpstr>Результативность учебной деятельности</vt:lpstr>
      <vt:lpstr>Слайд 6</vt:lpstr>
      <vt:lpstr>Учебные пособия – 5 (2 – в печати)</vt:lpstr>
      <vt:lpstr>ЭОР - 2</vt:lpstr>
      <vt:lpstr> Учебно-методическое обеспечение курсов повышения квалификации</vt:lpstr>
      <vt:lpstr>Показатели по формированию материально-технической базы НОЦ для обеспечения образовательного процесса</vt:lpstr>
      <vt:lpstr>Преподаватели СВФУ, участвующие в деятельности НОЦ</vt:lpstr>
      <vt:lpstr>Результативность научной деятельности. Проведение НИР</vt:lpstr>
      <vt:lpstr>Защиты кандидатских диссертаций</vt:lpstr>
      <vt:lpstr>Издание научных монографий</vt:lpstr>
      <vt:lpstr>      Статьи, изданные в журналах ВАК и зарубежных изданиях  Средневзвешенный импакт-фактор журналов, в которых были опубликованы статьи – 0,19 Средний индекс цитирования участников НОЦ – 0,2   </vt:lpstr>
      <vt:lpstr>Наличие охраноспособных разработок</vt:lpstr>
      <vt:lpstr>Аспирантура</vt:lpstr>
      <vt:lpstr>Благодарим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Инновационные высокотехнологичные программы укрепления здоровья населения Северо-Восточного региона РФ</dc:title>
  <cp:lastModifiedBy>Admin</cp:lastModifiedBy>
  <cp:revision>15</cp:revision>
  <dcterms:modified xsi:type="dcterms:W3CDTF">2014-02-24T08:47:16Z</dcterms:modified>
</cp:coreProperties>
</file>